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0" autoAdjust="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602B8-1962-4A21-A3A8-686C9AB954FC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50A89-CC78-4B21-A1A5-C6AE27E80E3C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50A89-CC78-4B21-A1A5-C6AE27E80E3C}" type="slidenum">
              <a:rPr lang="es-CO" smtClean="0"/>
              <a:pPr/>
              <a:t>1</a:t>
            </a:fld>
            <a:endParaRPr lang="es-C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A73033D-BB36-4F7D-A310-22F10781A2E7}" type="datetimeFigureOut">
              <a:rPr lang="es-CO" smtClean="0"/>
              <a:pPr/>
              <a:t>21/08/2013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C6865B-AFF2-4F57-B532-F65E1A10BC12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2752" y="764704"/>
            <a:ext cx="6661248" cy="4476750"/>
          </a:xfrm>
          <a:prstGeom prst="snip2Diag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0000" endA="300" endPos="55500" dist="508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7" name="6 CuadroTexto"/>
          <p:cNvSpPr txBox="1"/>
          <p:nvPr/>
        </p:nvSpPr>
        <p:spPr>
          <a:xfrm>
            <a:off x="3203848" y="5226784"/>
            <a:ext cx="4572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/>
              <a:t>POR: </a:t>
            </a:r>
          </a:p>
          <a:p>
            <a:pPr algn="ctr"/>
            <a:r>
              <a:rPr lang="es-CO" sz="2000" b="1" dirty="0" smtClean="0"/>
              <a:t>ESTEFANYA POSADA AGUDELO </a:t>
            </a:r>
          </a:p>
          <a:p>
            <a:pPr algn="ctr"/>
            <a:r>
              <a:rPr lang="es-CO" sz="2000" b="1" dirty="0" smtClean="0"/>
              <a:t>13 </a:t>
            </a:r>
          </a:p>
          <a:p>
            <a:pPr algn="ctr"/>
            <a:r>
              <a:rPr lang="es-CO" sz="2000" b="1" dirty="0" smtClean="0"/>
              <a:t>I.E.N.S.E</a:t>
            </a:r>
            <a:endParaRPr lang="es-CO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23728" y="188640"/>
            <a:ext cx="6172200" cy="1371600"/>
          </a:xfrm>
        </p:spPr>
        <p:txBody>
          <a:bodyPr>
            <a:noAutofit/>
          </a:bodyPr>
          <a:lstStyle/>
          <a:p>
            <a:pPr algn="ctr"/>
            <a:r>
              <a:rPr lang="es-CO" sz="2800" b="0" dirty="0" smtClean="0"/>
              <a:t>En</a:t>
            </a:r>
            <a:r>
              <a:rPr lang="es-CO" sz="2800" dirty="0" smtClean="0"/>
              <a:t> 1975, GEORGI LOZANOV, </a:t>
            </a:r>
            <a:r>
              <a:rPr lang="es-CO" sz="2800" b="0" dirty="0" smtClean="0"/>
              <a:t>un psiquiatra búlgaro, trabajo en equipo con </a:t>
            </a:r>
            <a:r>
              <a:rPr lang="es-CO" sz="2800" dirty="0" smtClean="0"/>
              <a:t>EVELYNA GATEVA, </a:t>
            </a:r>
            <a:r>
              <a:rPr lang="es-CO" sz="2800" b="0" dirty="0" smtClean="0"/>
              <a:t>desarrollaron un sistema revolucionario conocido como: </a:t>
            </a:r>
          </a:p>
          <a:p>
            <a:pPr algn="ctr"/>
            <a:r>
              <a:rPr lang="es-CO" sz="2800" dirty="0" smtClean="0"/>
              <a:t>sugestopedia</a:t>
            </a:r>
          </a:p>
          <a:p>
            <a:pPr algn="ctr"/>
            <a:r>
              <a:rPr lang="es-CO" sz="2800" b="0" dirty="0" smtClean="0"/>
              <a:t>método de aprendizaje acelerado</a:t>
            </a:r>
          </a:p>
          <a:p>
            <a:pPr algn="ctr"/>
            <a:endParaRPr lang="es-CO" sz="2800" dirty="0" smtClean="0"/>
          </a:p>
          <a:p>
            <a:pPr algn="ctr"/>
            <a:endParaRPr lang="es-CO" sz="2800" dirty="0" smtClean="0"/>
          </a:p>
          <a:p>
            <a:pPr algn="ctr"/>
            <a:endParaRPr lang="es-CO" sz="2800" dirty="0" smtClean="0"/>
          </a:p>
          <a:p>
            <a:pPr algn="ctr"/>
            <a:endParaRPr lang="es-CO" sz="2800" dirty="0" smtClean="0"/>
          </a:p>
          <a:p>
            <a:pPr algn="ctr"/>
            <a:endParaRPr lang="es-CO" sz="2800" dirty="0"/>
          </a:p>
        </p:txBody>
      </p:sp>
      <p:pic>
        <p:nvPicPr>
          <p:cNvPr id="4" name="3 Imagen" descr="chico bent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3573016"/>
            <a:ext cx="4608512" cy="295232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51720" y="476672"/>
            <a:ext cx="6172200" cy="1371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s-CO" sz="14400" dirty="0" smtClean="0">
                <a:latin typeface="Algerian" pitchFamily="82" charset="0"/>
              </a:rPr>
              <a:t>Método SALT</a:t>
            </a:r>
          </a:p>
          <a:p>
            <a:endParaRPr lang="es-CO" sz="6000" dirty="0" smtClean="0"/>
          </a:p>
          <a:p>
            <a:r>
              <a:rPr lang="fr-BE" sz="9600" dirty="0" smtClean="0"/>
              <a:t>SALT es una manera de pensar y relacionarnos con una situación.</a:t>
            </a:r>
            <a:endParaRPr lang="es-CO" sz="9600" dirty="0" smtClean="0"/>
          </a:p>
          <a:p>
            <a:r>
              <a:rPr lang="fr-BE" sz="9600" dirty="0" smtClean="0"/>
              <a:t> </a:t>
            </a:r>
            <a:endParaRPr lang="es-CO" sz="9600" dirty="0" smtClean="0"/>
          </a:p>
          <a:p>
            <a:r>
              <a:rPr lang="en-US" sz="9600" dirty="0" smtClean="0"/>
              <a:t>Principios fundamentales</a:t>
            </a:r>
            <a:endParaRPr lang="es-CO" sz="9600" dirty="0" smtClean="0"/>
          </a:p>
          <a:p>
            <a:r>
              <a:rPr lang="en-US" sz="9600" dirty="0" smtClean="0"/>
              <a:t>S = apoyo, estímulo (Support, Stimulate)</a:t>
            </a:r>
            <a:endParaRPr lang="es-CO" sz="9600" dirty="0" smtClean="0"/>
          </a:p>
          <a:p>
            <a:r>
              <a:rPr lang="en-US" sz="9600" dirty="0" smtClean="0"/>
              <a:t>A = apreciar, analizar (Appreciate, Analyze)</a:t>
            </a:r>
            <a:endParaRPr lang="es-CO" sz="9600" dirty="0" smtClean="0"/>
          </a:p>
          <a:p>
            <a:r>
              <a:rPr lang="en-US" sz="9600" dirty="0" smtClean="0"/>
              <a:t>L = aprender, vincular (Learn, Link)</a:t>
            </a:r>
            <a:endParaRPr lang="es-CO" sz="9600" dirty="0" smtClean="0"/>
          </a:p>
          <a:p>
            <a:r>
              <a:rPr lang="en-US" sz="9600" dirty="0" smtClean="0"/>
              <a:t>T = transferir (Transfer)</a:t>
            </a:r>
            <a:endParaRPr lang="es-CO" sz="9600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476672"/>
            <a:ext cx="6172200" cy="1371600"/>
          </a:xfrm>
        </p:spPr>
        <p:txBody>
          <a:bodyPr>
            <a:normAutofit fontScale="25000" lnSpcReduction="20000"/>
          </a:bodyPr>
          <a:lstStyle/>
          <a:p>
            <a:r>
              <a:rPr lang="es-CO" sz="9600" dirty="0" smtClean="0">
                <a:latin typeface="Arial" pitchFamily="34" charset="0"/>
                <a:cs typeface="Arial" pitchFamily="34" charset="0"/>
              </a:rPr>
              <a:t>IAL : </a:t>
            </a:r>
            <a:r>
              <a:rPr lang="es-CO" sz="9600" b="0" dirty="0" smtClean="0">
                <a:latin typeface="Arial" pitchFamily="34" charset="0"/>
                <a:cs typeface="Arial" pitchFamily="34" charset="0"/>
              </a:rPr>
              <a:t>Alianza Internacional para el Aprendizaje,. Esta corriente se diferencia de la sugestopedia de Lozanov por la utilización de técnicas de relajación mental y ayuda de visualización.</a:t>
            </a:r>
          </a:p>
          <a:p>
            <a:endParaRPr lang="es-CO" sz="9600" b="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9600" b="0" dirty="0" smtClean="0">
                <a:latin typeface="Arial" pitchFamily="34" charset="0"/>
                <a:cs typeface="Arial" pitchFamily="34" charset="0"/>
              </a:rPr>
              <a:t>A partir del conocimiento de los estudios de Lozanov surgen dos corrientes en el mundo, la Sociedad para el Aprendizaje y la Enseñanza acelerada (Society for Accelerated Learning and Teaching; SALT) y que en la actualidad se llama Alianza Internacional para el Aprendizaje (International Alliance for Learrúng, IAL) y el Superaprendizaje (superlearnitig).</a:t>
            </a:r>
          </a:p>
          <a:p>
            <a:pPr algn="just"/>
            <a:endParaRPr lang="es-CO" sz="9600" b="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CO" sz="9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subTitle" idx="1"/>
          </p:nvPr>
        </p:nvSpPr>
        <p:spPr>
          <a:xfrm>
            <a:off x="2411760" y="188640"/>
            <a:ext cx="6172200" cy="1371600"/>
          </a:xfrm>
        </p:spPr>
        <p:txBody>
          <a:bodyPr>
            <a:noAutofit/>
          </a:bodyPr>
          <a:lstStyle/>
          <a:p>
            <a:pPr algn="ctr"/>
            <a:r>
              <a:rPr lang="es-CO" sz="2400" dirty="0" smtClean="0">
                <a:latin typeface="Arial" pitchFamily="34" charset="0"/>
                <a:cs typeface="Arial" pitchFamily="34" charset="0"/>
              </a:rPr>
              <a:t>PRINCIPIOS SUGESTOPÉDICOS</a:t>
            </a:r>
          </a:p>
          <a:p>
            <a:pPr algn="ctr"/>
            <a:endParaRPr lang="es-CO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s-CO" sz="2400" dirty="0" smtClean="0">
                <a:latin typeface="Arial" pitchFamily="34" charset="0"/>
                <a:cs typeface="Arial" pitchFamily="34" charset="0"/>
              </a:rPr>
              <a:t>La Sugestopedia se basa en los siguientes principios:</a:t>
            </a:r>
          </a:p>
          <a:p>
            <a:endParaRPr lang="es-CO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s-CO" sz="2400" dirty="0" smtClean="0">
                <a:latin typeface="Arial" pitchFamily="34" charset="0"/>
                <a:cs typeface="Arial" pitchFamily="34" charset="0"/>
              </a:rPr>
              <a:t>- se fundamenta en la sugestión</a:t>
            </a:r>
          </a:p>
          <a:p>
            <a:r>
              <a:rPr lang="es-CO" sz="2400" dirty="0" smtClean="0">
                <a:latin typeface="Arial" pitchFamily="34" charset="0"/>
                <a:cs typeface="Arial" pitchFamily="34" charset="0"/>
              </a:rPr>
              <a:t>- busca la activación de todo el cerebro</a:t>
            </a:r>
          </a:p>
          <a:p>
            <a:r>
              <a:rPr lang="es-CO" sz="2400" dirty="0" smtClean="0">
                <a:latin typeface="Arial" pitchFamily="34" charset="0"/>
                <a:cs typeface="Arial" pitchFamily="34" charset="0"/>
              </a:rPr>
              <a:t>- persigue la integración consciente-para consciente</a:t>
            </a:r>
          </a:p>
          <a:p>
            <a:r>
              <a:rPr lang="es-CO" sz="2400" dirty="0" smtClean="0">
                <a:latin typeface="Arial" pitchFamily="34" charset="0"/>
                <a:cs typeface="Arial" pitchFamily="34" charset="0"/>
              </a:rPr>
              <a:t>- plantea que el aprendizaje puede y debe darse en un ambiente de</a:t>
            </a:r>
          </a:p>
          <a:p>
            <a:r>
              <a:rPr lang="es-CO" sz="2400" dirty="0" smtClean="0">
                <a:latin typeface="Arial" pitchFamily="34" charset="0"/>
                <a:cs typeface="Arial" pitchFamily="34" charset="0"/>
              </a:rPr>
              <a:t>alegría y ausencia de tensión</a:t>
            </a:r>
            <a:endParaRPr lang="es-CO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desifra-los-rituales-afirmacion.jpg"/>
          <p:cNvPicPr>
            <a:picLocks noChangeAspect="1"/>
          </p:cNvPicPr>
          <p:nvPr/>
        </p:nvPicPr>
        <p:blipFill>
          <a:blip r:embed="rId2" cstate="print">
            <a:lum bright="40000" contrast="-30000"/>
          </a:blip>
          <a:stretch>
            <a:fillRect/>
          </a:stretch>
        </p:blipFill>
        <p:spPr>
          <a:xfrm>
            <a:off x="2294906" y="0"/>
            <a:ext cx="6849094" cy="6857999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771800" y="476672"/>
            <a:ext cx="6372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Medios de la sugestión</a:t>
            </a:r>
          </a:p>
          <a:p>
            <a:pPr algn="ctr"/>
            <a:endParaRPr lang="es-CO" sz="4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CO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Proceso educativo son:</a:t>
            </a:r>
          </a:p>
          <a:p>
            <a:pPr>
              <a:buFont typeface="Wingdings" pitchFamily="2" charset="2"/>
              <a:buChar char="v"/>
            </a:pPr>
            <a:r>
              <a:rPr lang="es-CO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la autoridad del profesor</a:t>
            </a:r>
          </a:p>
          <a:p>
            <a:pPr>
              <a:buFont typeface="Wingdings" pitchFamily="2" charset="2"/>
              <a:buChar char="v"/>
            </a:pPr>
            <a:r>
              <a:rPr lang="es-CO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la infantilización</a:t>
            </a:r>
            <a:endParaRPr lang="es-CO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CO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el plano dual</a:t>
            </a:r>
            <a:endParaRPr lang="es-CO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s-CO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la entonación</a:t>
            </a:r>
          </a:p>
          <a:p>
            <a:pPr>
              <a:buFont typeface="Wingdings" pitchFamily="2" charset="2"/>
              <a:buChar char="v"/>
            </a:pPr>
            <a:r>
              <a:rPr lang="es-CO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el ritmo</a:t>
            </a:r>
          </a:p>
          <a:p>
            <a:pPr>
              <a:buFont typeface="Wingdings" pitchFamily="2" charset="2"/>
              <a:buChar char="v"/>
            </a:pPr>
            <a:r>
              <a:rPr lang="es-CO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el concierto pasivo.</a:t>
            </a:r>
            <a:endParaRPr lang="es-CO" sz="40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39752" y="260648"/>
            <a:ext cx="6172200" cy="1371600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s-CO" sz="8000" dirty="0" smtClean="0">
                <a:latin typeface="Arial" pitchFamily="34" charset="0"/>
                <a:cs typeface="Arial" pitchFamily="34" charset="0"/>
              </a:rPr>
              <a:t>CONCLUSIÓN</a:t>
            </a:r>
          </a:p>
          <a:p>
            <a:pPr algn="just"/>
            <a:r>
              <a:rPr lang="es-CO" sz="8000" b="0" dirty="0" smtClean="0">
                <a:latin typeface="Arial" pitchFamily="34" charset="0"/>
                <a:cs typeface="Arial" pitchFamily="34" charset="0"/>
              </a:rPr>
              <a:t>La Sugestopedia es mucho más que un conjunto de técnicas. No es tanto </a:t>
            </a:r>
            <a:r>
              <a:rPr lang="es-CO" sz="8000" b="0" i="1" dirty="0" smtClean="0">
                <a:latin typeface="Arial" pitchFamily="34" charset="0"/>
                <a:cs typeface="Arial" pitchFamily="34" charset="0"/>
              </a:rPr>
              <a:t>qué</a:t>
            </a:r>
            <a:r>
              <a:rPr lang="es-CO" sz="8000" b="0" dirty="0" smtClean="0">
                <a:latin typeface="Arial" pitchFamily="34" charset="0"/>
                <a:cs typeface="Arial" pitchFamily="34" charset="0"/>
              </a:rPr>
              <a:t> se hace, sino </a:t>
            </a:r>
            <a:r>
              <a:rPr lang="es-CO" sz="8000" b="0" i="1" dirty="0" smtClean="0">
                <a:latin typeface="Arial" pitchFamily="34" charset="0"/>
                <a:cs typeface="Arial" pitchFamily="34" charset="0"/>
              </a:rPr>
              <a:t>cómo </a:t>
            </a:r>
            <a:r>
              <a:rPr lang="es-CO" sz="8000" b="0" dirty="0" smtClean="0">
                <a:latin typeface="Arial" pitchFamily="34" charset="0"/>
                <a:cs typeface="Arial" pitchFamily="34" charset="0"/>
              </a:rPr>
              <a:t>se hace, </a:t>
            </a:r>
            <a:r>
              <a:rPr lang="es-CO" sz="8000" b="0" i="1" dirty="0" smtClean="0">
                <a:latin typeface="Arial" pitchFamily="34" charset="0"/>
                <a:cs typeface="Arial" pitchFamily="34" charset="0"/>
              </a:rPr>
              <a:t>cuándo</a:t>
            </a:r>
            <a:r>
              <a:rPr lang="es-CO" sz="8000" b="0" dirty="0" smtClean="0">
                <a:latin typeface="Arial" pitchFamily="34" charset="0"/>
                <a:cs typeface="Arial" pitchFamily="34" charset="0"/>
              </a:rPr>
              <a:t> y con </a:t>
            </a:r>
            <a:r>
              <a:rPr lang="es-CO" sz="8000" b="0" i="1" dirty="0" smtClean="0">
                <a:latin typeface="Arial" pitchFamily="34" charset="0"/>
                <a:cs typeface="Arial" pitchFamily="34" charset="0"/>
              </a:rPr>
              <a:t>qué objetivo</a:t>
            </a:r>
            <a:r>
              <a:rPr lang="es-CO" sz="8000" b="0" dirty="0" smtClean="0">
                <a:latin typeface="Arial" pitchFamily="34" charset="0"/>
                <a:cs typeface="Arial" pitchFamily="34" charset="0"/>
              </a:rPr>
              <a:t>. En realidad puede resumirse en una sola palabra: </a:t>
            </a:r>
            <a:r>
              <a:rPr lang="es-CO" sz="8000" dirty="0" smtClean="0">
                <a:latin typeface="Arial" pitchFamily="34" charset="0"/>
                <a:cs typeface="Arial" pitchFamily="34" charset="0"/>
              </a:rPr>
              <a:t>comunicación</a:t>
            </a:r>
            <a:r>
              <a:rPr lang="es-CO" sz="8000" b="0" dirty="0" smtClean="0">
                <a:latin typeface="Arial" pitchFamily="34" charset="0"/>
                <a:cs typeface="Arial" pitchFamily="34" charset="0"/>
              </a:rPr>
              <a:t>. La Sugestopedia es excelente comunicación entre el profesor y el alumno. Pero es imprescindible la veracidad de esta comunicación, es decir, el profesor debe creer realmente en lo que hace y sentir un afecto real por ello, sin ser algo simulado, sin artificialidad. Todos los demás elementos armónicamente orquestados que el profesor bien entrenado utiliza en Sugestopedia van dirigidos a lograr esa excelente comunicación. Cuando el alumno percibe todo esto, empieza a destapar sus reservas mentales y aprende mucho más sintiéndose bien.</a:t>
            </a:r>
          </a:p>
          <a:p>
            <a:endParaRPr lang="es-CO" dirty="0"/>
          </a:p>
        </p:txBody>
      </p:sp>
      <p:pic>
        <p:nvPicPr>
          <p:cNvPr id="4" name="3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21044">
            <a:off x="6416846" y="4696292"/>
            <a:ext cx="2531585" cy="18720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35696" y="404664"/>
            <a:ext cx="7308304" cy="4248472"/>
          </a:xfrm>
        </p:spPr>
        <p:txBody>
          <a:bodyPr>
            <a:normAutofit/>
          </a:bodyPr>
          <a:lstStyle/>
          <a:p>
            <a:pPr algn="ctr"/>
            <a:r>
              <a:rPr lang="es-CO" sz="5100" dirty="0" smtClean="0"/>
              <a:t>CIBERGRAFIA</a:t>
            </a:r>
          </a:p>
          <a:p>
            <a:endParaRPr lang="es-CO" dirty="0" smtClean="0"/>
          </a:p>
          <a:p>
            <a:endParaRPr lang="es-CO" dirty="0" smtClean="0"/>
          </a:p>
          <a:p>
            <a:pPr>
              <a:buFont typeface="Wingdings" pitchFamily="2" charset="2"/>
              <a:buChar char="v"/>
            </a:pPr>
            <a:r>
              <a:rPr lang="es-CO" sz="2800" b="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-http://www.npp-sugestopedia.com</a:t>
            </a:r>
          </a:p>
          <a:p>
            <a:pPr>
              <a:buFont typeface="Wingdings" pitchFamily="2" charset="2"/>
              <a:buChar char="v"/>
            </a:pPr>
            <a:r>
              <a:rPr lang="es-CO" sz="2800" b="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http://www.ucv.ve/fileadmin/user_upload/sadpro/Documentos/docencia_vol3_n2_2002/4_art.1__gladys_romero.pdf</a:t>
            </a:r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950.photobucket.com/albums/ad343/elrinconcito/gifs/Mensajes/Gracias/GIF17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8640"/>
            <a:ext cx="7992888" cy="3771876"/>
          </a:xfrm>
          <a:prstGeom prst="rect">
            <a:avLst/>
          </a:prstGeom>
          <a:noFill/>
        </p:spPr>
      </p:pic>
      <p:pic>
        <p:nvPicPr>
          <p:cNvPr id="3" name="2 Imagen" descr="osho-frases-mente-conscienc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3848" y="4005064"/>
            <a:ext cx="3286125" cy="26384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</TotalTime>
  <Words>248</Words>
  <Application>Microsoft Office PowerPoint</Application>
  <PresentationFormat>Presentación en pantalla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Mirador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Estefa</dc:creator>
  <cp:lastModifiedBy>familia</cp:lastModifiedBy>
  <cp:revision>2</cp:revision>
  <dcterms:created xsi:type="dcterms:W3CDTF">2013-07-21T22:37:57Z</dcterms:created>
  <dcterms:modified xsi:type="dcterms:W3CDTF">2013-08-21T20:21:08Z</dcterms:modified>
</cp:coreProperties>
</file>