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3" r:id="rId6"/>
    <p:sldId id="259" r:id="rId7"/>
    <p:sldId id="264" r:id="rId8"/>
    <p:sldId id="261" r:id="rId9"/>
    <p:sldId id="265" r:id="rId10"/>
    <p:sldId id="262"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8313487-43B6-4268-8FB9-9B789252E242}" type="datetimeFigureOut">
              <a:rPr lang="es-CO" smtClean="0"/>
              <a:pPr/>
              <a:t>21/08/2013</a:t>
            </a:fld>
            <a:endParaRPr lang="es-CO"/>
          </a:p>
        </p:txBody>
      </p:sp>
      <p:sp>
        <p:nvSpPr>
          <p:cNvPr id="5" name="Footer Placeholder 4"/>
          <p:cNvSpPr>
            <a:spLocks noGrp="1"/>
          </p:cNvSpPr>
          <p:nvPr>
            <p:ph type="ftr" sz="quarter" idx="11"/>
          </p:nvPr>
        </p:nvSpPr>
        <p:spPr>
          <a:xfrm>
            <a:off x="1174044" y="5357592"/>
            <a:ext cx="5034845" cy="365125"/>
          </a:xfrm>
        </p:spPr>
        <p:txBody>
          <a:bodyPr/>
          <a:lstStyle/>
          <a:p>
            <a:endParaRPr lang="es-CO"/>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11FEA53-EE3D-49C5-8161-BD14727A0D53}"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8313487-43B6-4268-8FB9-9B789252E242}" type="datetimeFigureOut">
              <a:rPr lang="es-CO" smtClean="0"/>
              <a:pPr/>
              <a:t>21/08/2013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1FEA53-EE3D-49C5-8161-BD14727A0D53}"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8313487-43B6-4268-8FB9-9B789252E242}" type="datetimeFigureOut">
              <a:rPr lang="es-CO" smtClean="0"/>
              <a:pPr/>
              <a:t>21/08/2013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1FEA53-EE3D-49C5-8161-BD14727A0D53}"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8313487-43B6-4268-8FB9-9B789252E242}" type="datetimeFigureOut">
              <a:rPr lang="es-CO" smtClean="0"/>
              <a:pPr/>
              <a:t>21/08/2013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1FEA53-EE3D-49C5-8161-BD14727A0D53}"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8313487-43B6-4268-8FB9-9B789252E242}" type="datetimeFigureOut">
              <a:rPr lang="es-CO" smtClean="0"/>
              <a:pPr/>
              <a:t>21/08/2013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11FEA53-EE3D-49C5-8161-BD14727A0D53}"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58313487-43B6-4268-8FB9-9B789252E242}" type="datetimeFigureOut">
              <a:rPr lang="es-CO" smtClean="0"/>
              <a:pPr/>
              <a:t>21/08/2013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11FEA53-EE3D-49C5-8161-BD14727A0D53}" type="slidenum">
              <a:rPr lang="es-CO" smtClean="0"/>
              <a:pPr/>
              <a:t>‹Nº›</a:t>
            </a:fld>
            <a:endParaRPr lang="es-CO"/>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58313487-43B6-4268-8FB9-9B789252E242}" type="datetimeFigureOut">
              <a:rPr lang="es-CO" smtClean="0"/>
              <a:pPr/>
              <a:t>21/08/2013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111FEA53-EE3D-49C5-8161-BD14727A0D53}" type="slidenum">
              <a:rPr lang="es-CO" smtClean="0"/>
              <a:pPr/>
              <a:t>‹Nº›</a:t>
            </a:fld>
            <a:endParaRPr lang="es-CO"/>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8313487-43B6-4268-8FB9-9B789252E242}" type="datetimeFigureOut">
              <a:rPr lang="es-CO" smtClean="0"/>
              <a:pPr/>
              <a:t>21/08/2013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111FEA53-EE3D-49C5-8161-BD14727A0D53}"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13487-43B6-4268-8FB9-9B789252E242}" type="datetimeFigureOut">
              <a:rPr lang="es-CO" smtClean="0"/>
              <a:pPr/>
              <a:t>21/08/2013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111FEA53-EE3D-49C5-8161-BD14727A0D53}"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58313487-43B6-4268-8FB9-9B789252E242}" type="datetimeFigureOut">
              <a:rPr lang="es-CO" smtClean="0"/>
              <a:pPr/>
              <a:t>21/08/2013</a:t>
            </a:fld>
            <a:endParaRPr lang="es-CO"/>
          </a:p>
        </p:txBody>
      </p:sp>
      <p:sp>
        <p:nvSpPr>
          <p:cNvPr id="6" name="Footer Placeholder 5"/>
          <p:cNvSpPr>
            <a:spLocks noGrp="1"/>
          </p:cNvSpPr>
          <p:nvPr>
            <p:ph type="ftr" sz="quarter" idx="11"/>
          </p:nvPr>
        </p:nvSpPr>
        <p:spPr>
          <a:xfrm rot="-60000">
            <a:off x="914554" y="5829261"/>
            <a:ext cx="3522607" cy="365125"/>
          </a:xfrm>
        </p:spPr>
        <p:txBody>
          <a:bodyPr/>
          <a:lstStyle/>
          <a:p>
            <a:endParaRPr lang="es-CO"/>
          </a:p>
        </p:txBody>
      </p:sp>
      <p:sp>
        <p:nvSpPr>
          <p:cNvPr id="7" name="Slide Number Placeholder 6"/>
          <p:cNvSpPr>
            <a:spLocks noGrp="1"/>
          </p:cNvSpPr>
          <p:nvPr>
            <p:ph type="sldNum" sz="quarter" idx="12"/>
          </p:nvPr>
        </p:nvSpPr>
        <p:spPr>
          <a:xfrm rot="60000">
            <a:off x="7557313" y="5896961"/>
            <a:ext cx="554023" cy="365125"/>
          </a:xfrm>
        </p:spPr>
        <p:txBody>
          <a:bodyPr/>
          <a:lstStyle/>
          <a:p>
            <a:fld id="{111FEA53-EE3D-49C5-8161-BD14727A0D53}"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58313487-43B6-4268-8FB9-9B789252E242}" type="datetimeFigureOut">
              <a:rPr lang="es-CO" smtClean="0"/>
              <a:pPr/>
              <a:t>21/08/2013</a:t>
            </a:fld>
            <a:endParaRPr lang="es-CO"/>
          </a:p>
        </p:txBody>
      </p:sp>
      <p:sp>
        <p:nvSpPr>
          <p:cNvPr id="6" name="Footer Placeholder 5"/>
          <p:cNvSpPr>
            <a:spLocks noGrp="1"/>
          </p:cNvSpPr>
          <p:nvPr>
            <p:ph type="ftr" sz="quarter" idx="11"/>
          </p:nvPr>
        </p:nvSpPr>
        <p:spPr>
          <a:xfrm rot="-60000">
            <a:off x="914569" y="5831037"/>
            <a:ext cx="3319043" cy="365125"/>
          </a:xfrm>
        </p:spPr>
        <p:txBody>
          <a:bodyPr/>
          <a:lstStyle/>
          <a:p>
            <a:endParaRPr lang="es-CO"/>
          </a:p>
        </p:txBody>
      </p:sp>
      <p:sp>
        <p:nvSpPr>
          <p:cNvPr id="7" name="Slide Number Placeholder 6"/>
          <p:cNvSpPr>
            <a:spLocks noGrp="1"/>
          </p:cNvSpPr>
          <p:nvPr>
            <p:ph type="sldNum" sz="quarter" idx="12"/>
          </p:nvPr>
        </p:nvSpPr>
        <p:spPr>
          <a:xfrm rot="60000">
            <a:off x="7562089" y="5900026"/>
            <a:ext cx="554023" cy="365125"/>
          </a:xfrm>
        </p:spPr>
        <p:txBody>
          <a:bodyPr/>
          <a:lstStyle/>
          <a:p>
            <a:fld id="{111FEA53-EE3D-49C5-8161-BD14727A0D53}"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8313487-43B6-4268-8FB9-9B789252E242}" type="datetimeFigureOut">
              <a:rPr lang="es-CO" smtClean="0"/>
              <a:pPr/>
              <a:t>21/08/2013</a:t>
            </a:fld>
            <a:endParaRPr lang="es-CO"/>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CO"/>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11FEA53-EE3D-49C5-8161-BD14727A0D53}"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b="1" dirty="0" smtClean="0">
                <a:latin typeface="Algerian" pitchFamily="82" charset="0"/>
              </a:rPr>
              <a:t>ESTILOS DE APRENDIZAJE </a:t>
            </a:r>
            <a:endParaRPr lang="es-CO" b="1" dirty="0">
              <a:latin typeface="Algerian" pitchFamily="82" charset="0"/>
            </a:endParaRPr>
          </a:p>
        </p:txBody>
      </p:sp>
      <p:sp>
        <p:nvSpPr>
          <p:cNvPr id="3" name="2 Subtítulo"/>
          <p:cNvSpPr>
            <a:spLocks noGrp="1"/>
          </p:cNvSpPr>
          <p:nvPr>
            <p:ph type="subTitle" idx="1"/>
          </p:nvPr>
        </p:nvSpPr>
        <p:spPr/>
        <p:txBody>
          <a:bodyPr>
            <a:normAutofit/>
          </a:bodyPr>
          <a:lstStyle/>
          <a:p>
            <a:r>
              <a:rPr lang="es-CO" sz="4000" b="1" dirty="0" smtClean="0">
                <a:solidFill>
                  <a:schemeClr val="tx1"/>
                </a:solidFill>
              </a:rPr>
              <a:t>SEGÚN VAKOG</a:t>
            </a:r>
            <a:endParaRPr lang="es-CO" sz="4000" b="1" dirty="0">
              <a:solidFill>
                <a:schemeClr val="tx1"/>
              </a:solidFill>
            </a:endParaRPr>
          </a:p>
        </p:txBody>
      </p:sp>
    </p:spTree>
    <p:extLst>
      <p:ext uri="{BB962C8B-B14F-4D97-AF65-F5344CB8AC3E}">
        <p14:creationId xmlns:p14="http://schemas.microsoft.com/office/powerpoint/2010/main" xmlns="" val="246907764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523185"/>
          </a:xfrm>
        </p:spPr>
        <p:txBody>
          <a:bodyPr>
            <a:normAutofit fontScale="90000"/>
          </a:bodyPr>
          <a:lstStyle/>
          <a:p>
            <a:r>
              <a:rPr lang="es-CO" b="1" dirty="0"/>
              <a:t>kinestésico</a:t>
            </a:r>
            <a:r>
              <a:rPr lang="es-CO" dirty="0"/>
              <a:t> </a:t>
            </a:r>
          </a:p>
        </p:txBody>
      </p:sp>
      <p:sp>
        <p:nvSpPr>
          <p:cNvPr id="3" name="2 Marcador de contenido"/>
          <p:cNvSpPr>
            <a:spLocks noGrp="1"/>
          </p:cNvSpPr>
          <p:nvPr>
            <p:ph idx="1"/>
          </p:nvPr>
        </p:nvSpPr>
        <p:spPr>
          <a:xfrm>
            <a:off x="1463040" y="1340768"/>
            <a:ext cx="6196405" cy="4896544"/>
          </a:xfrm>
        </p:spPr>
        <p:txBody>
          <a:bodyPr>
            <a:normAutofit fontScale="92500" lnSpcReduction="10000"/>
          </a:bodyPr>
          <a:lstStyle/>
          <a:p>
            <a:pPr marL="0" indent="0">
              <a:buNone/>
            </a:pPr>
            <a:r>
              <a:rPr lang="es-CO" dirty="0" smtClean="0"/>
              <a:t>Los </a:t>
            </a:r>
            <a:r>
              <a:rPr lang="es-CO" dirty="0"/>
              <a:t>alumnos que utilizan preferentemente el sistema kinestésico necesitan, por tanto, más tiempo que los demás. Decimos de ellos que son lentos. Esa lentitud no tiene nada que ver con la falta de inteligencia, sino con su distinta manera de aprender</a:t>
            </a:r>
            <a:r>
              <a:rPr lang="es-CO" dirty="0" smtClean="0"/>
              <a:t>.</a:t>
            </a:r>
          </a:p>
          <a:p>
            <a:pPr marL="0" indent="0">
              <a:buNone/>
            </a:pPr>
            <a:r>
              <a:rPr lang="es-CO" dirty="0"/>
              <a:t>Los alumnos kinestésicos aprenden cuando hacen cosas como, por ejemplo, experimentos de laboratorio o proyectos. El alumno kinestésico necesita moverse. Cuando estudian muchas veces pasean o se balancean para satisfacer esa necesidad de movimiento. En el aula buscarán cualquier excusa para levantarse y moverse. </a:t>
            </a:r>
          </a:p>
          <a:p>
            <a:pPr marL="0" indent="0">
              <a:buNone/>
            </a:pPr>
            <a:r>
              <a:rPr lang="es-CO" dirty="0"/>
              <a:t> </a:t>
            </a:r>
          </a:p>
        </p:txBody>
      </p:sp>
    </p:spTree>
    <p:extLst>
      <p:ext uri="{BB962C8B-B14F-4D97-AF65-F5344CB8AC3E}">
        <p14:creationId xmlns:p14="http://schemas.microsoft.com/office/powerpoint/2010/main" xmlns="" val="320522290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739209"/>
          </a:xfrm>
        </p:spPr>
        <p:txBody>
          <a:bodyPr>
            <a:normAutofit fontScale="90000"/>
          </a:bodyPr>
          <a:lstStyle/>
          <a:p>
            <a:r>
              <a:rPr lang="es-CO" b="1" dirty="0" err="1" smtClean="0"/>
              <a:t>Vakog</a:t>
            </a:r>
            <a:r>
              <a:rPr lang="es-CO" b="1" dirty="0" smtClean="0"/>
              <a:t>?</a:t>
            </a:r>
            <a:endParaRPr lang="es-CO" b="1" dirty="0"/>
          </a:p>
        </p:txBody>
      </p:sp>
      <p:sp>
        <p:nvSpPr>
          <p:cNvPr id="3" name="2 Marcador de contenido"/>
          <p:cNvSpPr>
            <a:spLocks noGrp="1"/>
          </p:cNvSpPr>
          <p:nvPr>
            <p:ph idx="1"/>
          </p:nvPr>
        </p:nvSpPr>
        <p:spPr>
          <a:xfrm>
            <a:off x="1187624" y="1556792"/>
            <a:ext cx="6471821" cy="4166277"/>
          </a:xfrm>
        </p:spPr>
        <p:txBody>
          <a:bodyPr>
            <a:noAutofit/>
          </a:bodyPr>
          <a:lstStyle/>
          <a:p>
            <a:r>
              <a:rPr lang="es-CO" sz="3200" dirty="0"/>
              <a:t>Una empresa fundada desde el 2002 dedicada a capacitar al individuo para que obtenga un desarrollo integral en todos los ámbitos de su vida. Utilizando la mayor parte del tiempo experiencias vivenciales ya que de esta manera podrán integrar lo aprendido en su día a día.</a:t>
            </a:r>
          </a:p>
        </p:txBody>
      </p:sp>
    </p:spTree>
    <p:extLst>
      <p:ext uri="{BB962C8B-B14F-4D97-AF65-F5344CB8AC3E}">
        <p14:creationId xmlns:p14="http://schemas.microsoft.com/office/powerpoint/2010/main" xmlns="" val="141654739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Estilos de aprendizaje?</a:t>
            </a:r>
            <a:endParaRPr lang="es-CO" b="1" dirty="0"/>
          </a:p>
        </p:txBody>
      </p:sp>
      <p:sp>
        <p:nvSpPr>
          <p:cNvPr id="3" name="2 Marcador de contenido"/>
          <p:cNvSpPr>
            <a:spLocks noGrp="1"/>
          </p:cNvSpPr>
          <p:nvPr>
            <p:ph idx="1"/>
          </p:nvPr>
        </p:nvSpPr>
        <p:spPr/>
        <p:txBody>
          <a:bodyPr/>
          <a:lstStyle/>
          <a:p>
            <a:r>
              <a:rPr lang="es-CO" dirty="0" smtClean="0"/>
              <a:t>Método o conjunto de estrategias propias para aprender.</a:t>
            </a:r>
          </a:p>
          <a:p>
            <a:r>
              <a:rPr lang="es-CO" dirty="0"/>
              <a:t> Cada miembro del grupo aprenderá de manera distinta, tendrá dudas distintas y avanzará más en unas áreas que en otras.</a:t>
            </a:r>
          </a:p>
        </p:txBody>
      </p:sp>
    </p:spTree>
    <p:extLst>
      <p:ext uri="{BB962C8B-B14F-4D97-AF65-F5344CB8AC3E}">
        <p14:creationId xmlns:p14="http://schemas.microsoft.com/office/powerpoint/2010/main" xmlns="" val="253324600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studiarpsicologia.com/wp-content/uploads/2012/12/psicologia-infanti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39518" y="1412776"/>
            <a:ext cx="5928826" cy="4449510"/>
          </a:xfrm>
          <a:prstGeom prst="rect">
            <a:avLst/>
          </a:prstGeom>
          <a:ln>
            <a:solidFill>
              <a:srgbClr val="FFFF00"/>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2317364"/>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oto.disegnolibre.org/files/2011/06/Visual_19513344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836712"/>
            <a:ext cx="6192688" cy="5040560"/>
          </a:xfrm>
          <a:prstGeom prst="rect">
            <a:avLst/>
          </a:prstGeom>
          <a:noFill/>
          <a:effectLst>
            <a:glow rad="228600">
              <a:schemeClr val="accent2">
                <a:satMod val="175000"/>
                <a:alpha val="40000"/>
              </a:schemeClr>
            </a:glo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382291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27201" y="1268761"/>
            <a:ext cx="5723468" cy="864095"/>
          </a:xfrm>
        </p:spPr>
        <p:txBody>
          <a:bodyPr/>
          <a:lstStyle/>
          <a:p>
            <a:r>
              <a:rPr lang="es-CO" b="1" dirty="0" smtClean="0"/>
              <a:t>VISUAL.</a:t>
            </a:r>
            <a:endParaRPr lang="es-CO" b="1" dirty="0"/>
          </a:p>
        </p:txBody>
      </p:sp>
      <p:sp>
        <p:nvSpPr>
          <p:cNvPr id="3" name="2 Subtítulo"/>
          <p:cNvSpPr>
            <a:spLocks noGrp="1"/>
          </p:cNvSpPr>
          <p:nvPr>
            <p:ph type="subTitle" idx="1"/>
          </p:nvPr>
        </p:nvSpPr>
        <p:spPr>
          <a:xfrm>
            <a:off x="1727200" y="2060848"/>
            <a:ext cx="5712179" cy="3528392"/>
          </a:xfrm>
        </p:spPr>
        <p:txBody>
          <a:bodyPr/>
          <a:lstStyle/>
          <a:p>
            <a:pPr algn="l"/>
            <a:r>
              <a:rPr lang="es-CO" dirty="0" smtClean="0">
                <a:solidFill>
                  <a:schemeClr val="tx1"/>
                </a:solidFill>
              </a:rPr>
              <a:t>Estos alumno reacciones bien ante los dibujos , tienen pocos problemas de  lectura y escritura, además de ser bueno observadores y ser organizados}</a:t>
            </a:r>
          </a:p>
          <a:p>
            <a:pPr algn="l"/>
            <a:endParaRPr lang="es-CO" dirty="0">
              <a:solidFill>
                <a:schemeClr val="tx1"/>
              </a:solidFill>
            </a:endParaRPr>
          </a:p>
        </p:txBody>
      </p:sp>
      <p:graphicFrame>
        <p:nvGraphicFramePr>
          <p:cNvPr id="4" name="3 Tabla"/>
          <p:cNvGraphicFramePr>
            <a:graphicFrameLocks noGrp="1"/>
          </p:cNvGraphicFramePr>
          <p:nvPr>
            <p:extLst>
              <p:ext uri="{D42A27DB-BD31-4B8C-83A1-F6EECF244321}">
                <p14:modId xmlns:p14="http://schemas.microsoft.com/office/powerpoint/2010/main" xmlns="" val="11206719"/>
              </p:ext>
            </p:extLst>
          </p:nvPr>
        </p:nvGraphicFramePr>
        <p:xfrm>
          <a:off x="1547664" y="3645024"/>
          <a:ext cx="6196013" cy="1463040"/>
        </p:xfrm>
        <a:graphic>
          <a:graphicData uri="http://schemas.openxmlformats.org/drawingml/2006/table">
            <a:tbl>
              <a:tblPr/>
              <a:tblGrid>
                <a:gridCol w="6196013"/>
              </a:tblGrid>
              <a:tr h="0">
                <a:tc>
                  <a:txBody>
                    <a:bodyPr/>
                    <a:lstStyle/>
                    <a:p>
                      <a:r>
                        <a:rPr lang="es-CO" dirty="0">
                          <a:latin typeface="Arial,Helvetica"/>
                        </a:rPr>
                        <a:t>Los alumnos visuales aprenden mejor cuando leen o ven la información de alguna manera. En una conferencia, por ejemplo, preferirán leer las fotocopias o transparencias a seguir la explicación oral, o, en su defecto, tomarán notas para poder tener algo que leer.</a:t>
                      </a:r>
                      <a:endParaRPr lang="es-CO" dirty="0"/>
                    </a:p>
                  </a:txBody>
                  <a:tcPr anchor="ctr">
                    <a:lnL>
                      <a:noFill/>
                    </a:lnL>
                    <a:lnR>
                      <a:noFill/>
                    </a:lnR>
                    <a:lnT>
                      <a:noFill/>
                    </a:lnT>
                    <a:lnB>
                      <a:noFill/>
                    </a:lnB>
                    <a:solidFill>
                      <a:srgbClr val="D8F9FE"/>
                    </a:solidFill>
                  </a:tcPr>
                </a:tc>
              </a:tr>
            </a:tbl>
          </a:graphicData>
        </a:graphic>
      </p:graphicFrame>
      <p:sp>
        <p:nvSpPr>
          <p:cNvPr id="5" name="Rectangle 1"/>
          <p:cNvSpPr>
            <a:spLocks noChangeArrowheads="1"/>
          </p:cNvSpPr>
          <p:nvPr/>
        </p:nvSpPr>
        <p:spPr bwMode="auto">
          <a:xfrm>
            <a:off x="1463675" y="31892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800" b="0" i="0" u="none" strike="noStrike" cap="none" normalizeH="0" baseline="0" smtClean="0">
                <a:ln>
                  <a:noFill/>
                </a:ln>
                <a:solidFill>
                  <a:schemeClr val="tx1"/>
                </a:solidFill>
                <a:effectLst/>
                <a:latin typeface="Arial" pitchFamily="34" charset="0"/>
                <a:cs typeface="Arial" pitchFamily="34" charset="0"/>
              </a:rPr>
              <a:t/>
            </a:r>
            <a:br>
              <a:rPr kumimoji="0" lang="es-CO" sz="1800" b="0" i="0" u="none" strike="noStrike" cap="none" normalizeH="0" baseline="0" smtClean="0">
                <a:ln>
                  <a:noFill/>
                </a:ln>
                <a:solidFill>
                  <a:schemeClr val="tx1"/>
                </a:solidFill>
                <a:effectLst/>
                <a:latin typeface="Arial" pitchFamily="34" charset="0"/>
                <a:cs typeface="Arial" pitchFamily="34" charset="0"/>
              </a:rPr>
            </a:b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2162571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landestinodeactores.com/laplacenta/wp-content/uploads/2012/02/escuchar.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764704"/>
            <a:ext cx="7056784" cy="5472608"/>
          </a:xfrm>
          <a:prstGeom prst="rect">
            <a:avLst/>
          </a:prstGeom>
          <a:noFill/>
          <a:ln>
            <a:solidFill>
              <a:srgbClr val="00B0F0"/>
            </a:solidFill>
          </a:ln>
          <a:effectLst>
            <a:glow rad="139700">
              <a:schemeClr val="accent2">
                <a:satMod val="175000"/>
                <a:alpha val="40000"/>
              </a:schemeClr>
            </a:glo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598445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27201" y="1268761"/>
            <a:ext cx="5723468" cy="864096"/>
          </a:xfrm>
        </p:spPr>
        <p:txBody>
          <a:bodyPr>
            <a:normAutofit/>
          </a:bodyPr>
          <a:lstStyle/>
          <a:p>
            <a:r>
              <a:rPr lang="es-CO" b="1" dirty="0" smtClean="0"/>
              <a:t>AUDITIVA</a:t>
            </a:r>
            <a:endParaRPr lang="es-CO" b="1" dirty="0"/>
          </a:p>
        </p:txBody>
      </p:sp>
      <p:sp>
        <p:nvSpPr>
          <p:cNvPr id="3" name="2 Subtítulo"/>
          <p:cNvSpPr>
            <a:spLocks noGrp="1"/>
          </p:cNvSpPr>
          <p:nvPr>
            <p:ph type="subTitle" idx="1"/>
          </p:nvPr>
        </p:nvSpPr>
        <p:spPr>
          <a:xfrm>
            <a:off x="1727200" y="2132856"/>
            <a:ext cx="5712179" cy="3384376"/>
          </a:xfrm>
        </p:spPr>
        <p:txBody>
          <a:bodyPr/>
          <a:lstStyle/>
          <a:p>
            <a:pPr algn="l"/>
            <a:r>
              <a:rPr lang="es-CO" dirty="0" smtClean="0">
                <a:solidFill>
                  <a:schemeClr val="tx1"/>
                </a:solidFill>
              </a:rPr>
              <a:t>Aprender usando los oídos ,así que </a:t>
            </a:r>
            <a:r>
              <a:rPr lang="es-CO" dirty="0">
                <a:solidFill>
                  <a:schemeClr val="tx1"/>
                </a:solidFill>
              </a:rPr>
              <a:t>se </a:t>
            </a:r>
            <a:r>
              <a:rPr lang="es-CO" dirty="0" smtClean="0">
                <a:solidFill>
                  <a:schemeClr val="tx1"/>
                </a:solidFill>
              </a:rPr>
              <a:t>disfrutan escuchando a otros.</a:t>
            </a:r>
          </a:p>
          <a:p>
            <a:pPr algn="l"/>
            <a:r>
              <a:rPr lang="es-CO" dirty="0" smtClean="0">
                <a:solidFill>
                  <a:schemeClr val="tx1"/>
                </a:solidFill>
              </a:rPr>
              <a:t>Los </a:t>
            </a:r>
            <a:r>
              <a:rPr lang="es-CO" dirty="0">
                <a:solidFill>
                  <a:schemeClr val="tx1"/>
                </a:solidFill>
              </a:rPr>
              <a:t>alumnos auditivos aprenden mejor cuando reciben las explicaciones oralmente y cuando pueden hablar y explicar esa información a otra persona.</a:t>
            </a:r>
          </a:p>
          <a:p>
            <a:pPr algn="l"/>
            <a:endParaRPr lang="es-CO" dirty="0">
              <a:solidFill>
                <a:schemeClr val="tx1"/>
              </a:solidFill>
            </a:endParaRPr>
          </a:p>
        </p:txBody>
      </p:sp>
    </p:spTree>
    <p:extLst>
      <p:ext uri="{BB962C8B-B14F-4D97-AF65-F5344CB8AC3E}">
        <p14:creationId xmlns:p14="http://schemas.microsoft.com/office/powerpoint/2010/main" xmlns="" val="177848907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sp>
        <p:nvSpPr>
          <p:cNvPr id="3" name="2 Marcador de contenido"/>
          <p:cNvSpPr>
            <a:spLocks noGrp="1"/>
          </p:cNvSpPr>
          <p:nvPr>
            <p:ph idx="1"/>
          </p:nvPr>
        </p:nvSpPr>
        <p:spPr/>
        <p:txBody>
          <a:bodyPr/>
          <a:lstStyle/>
          <a:p>
            <a:endParaRPr lang="es-CO"/>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908721"/>
            <a:ext cx="6624736" cy="4824536"/>
          </a:xfrm>
          <a:prstGeom prst="rect">
            <a:avLst/>
          </a:prstGeom>
          <a:noFill/>
          <a:ln>
            <a:noFill/>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9642847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85</TotalTime>
  <Words>279</Words>
  <Application>Microsoft Office PowerPoint</Application>
  <PresentationFormat>Presentación en pantalla (4:3)</PresentationFormat>
  <Paragraphs>18</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Chincheta</vt:lpstr>
      <vt:lpstr>ESTILOS DE APRENDIZAJE </vt:lpstr>
      <vt:lpstr>Vakog?</vt:lpstr>
      <vt:lpstr>Estilos de aprendizaje?</vt:lpstr>
      <vt:lpstr>Diapositiva 4</vt:lpstr>
      <vt:lpstr>Diapositiva 5</vt:lpstr>
      <vt:lpstr>VISUAL.</vt:lpstr>
      <vt:lpstr>Diapositiva 7</vt:lpstr>
      <vt:lpstr>AUDITIVA</vt:lpstr>
      <vt:lpstr>Diapositiva 9</vt:lpstr>
      <vt:lpstr>kinestésico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ESTILOS DE APRENDIZAJE</dc:title>
  <dc:creator>win 8</dc:creator>
  <cp:lastModifiedBy>familia</cp:lastModifiedBy>
  <cp:revision>8</cp:revision>
  <dcterms:created xsi:type="dcterms:W3CDTF">2013-07-06T08:25:19Z</dcterms:created>
  <dcterms:modified xsi:type="dcterms:W3CDTF">2013-08-21T20:22:39Z</dcterms:modified>
</cp:coreProperties>
</file>